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-7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48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88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4086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536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4256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493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61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66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64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56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12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72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44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87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94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48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0393-70BD-4F6A-81CE-E9EE13D94034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476E52-68FC-4957-BD9C-DBE67CC874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454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4079" y="3931920"/>
            <a:ext cx="7109923" cy="106680"/>
          </a:xfrm>
        </p:spPr>
        <p:txBody>
          <a:bodyPr/>
          <a:lstStyle/>
          <a:p>
            <a:r>
              <a:rPr lang="kk-KZ" b="1" dirty="0">
                <a:solidFill>
                  <a:schemeClr val="tx1"/>
                </a:solidFill>
              </a:rPr>
              <a:t>Қазіргі журналистикадағы стилистикалық  қателіктер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064285"/>
            <a:ext cx="6096000" cy="14679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68985" algn="r">
              <a:lnSpc>
                <a:spcPct val="115000"/>
              </a:lnSpc>
              <a:spcAft>
                <a:spcPts val="1000"/>
              </a:spcAft>
            </a:pPr>
            <a:endParaRPr lang="kk-KZ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68985" algn="r">
              <a:lnSpc>
                <a:spcPct val="115000"/>
              </a:lnSpc>
              <a:spcAft>
                <a:spcPts val="1000"/>
              </a:spcAft>
            </a:pPr>
            <a:r>
              <a:rPr lang="kk-KZ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Ұлттық </a:t>
            </a:r>
            <a:r>
              <a:rPr lang="kk-K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арна  Бас редакторы Гүлнар Салықбайдың жазбалары</a:t>
            </a:r>
            <a:endParaRPr lang="ru-RU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28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18161"/>
            <a:ext cx="8596668" cy="5523202"/>
          </a:xfrm>
        </p:spPr>
        <p:txBody>
          <a:bodyPr/>
          <a:lstStyle/>
          <a:p>
            <a:r>
              <a:rPr lang="kk-KZ" sz="2800" dirty="0">
                <a:solidFill>
                  <a:schemeClr val="tx1"/>
                </a:solidFill>
              </a:rPr>
              <a:t>«</a:t>
            </a:r>
            <a:r>
              <a:rPr lang="kk-KZ" sz="2800" b="1" dirty="0">
                <a:solidFill>
                  <a:schemeClr val="tx1"/>
                </a:solidFill>
              </a:rPr>
              <a:t>Қайырлы күн», «қайырлы таң», «қайырлы түн</a:t>
            </a:r>
            <a:r>
              <a:rPr lang="kk-KZ" sz="2800" dirty="0">
                <a:solidFill>
                  <a:schemeClr val="tx1"/>
                </a:solidFill>
              </a:rPr>
              <a:t>» деп амандасу – кезінде  Ресей фильмдерінің қазақша аудармасынан сіңіп қалған нәрсе. Қазақта «кеш жарық» деген бар. Ұлттық арнадағы осы «қайырлыларды» тоқтату керек. Қазақша амандасқанымыз дұрыс.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98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4494" y="426719"/>
            <a:ext cx="8786706" cy="1550989"/>
          </a:xfrm>
        </p:spPr>
        <p:txBody>
          <a:bodyPr>
            <a:normAutofit fontScale="90000"/>
          </a:bodyPr>
          <a:lstStyle/>
          <a:p>
            <a:r>
              <a:rPr lang="kk-KZ" b="1" dirty="0">
                <a:solidFill>
                  <a:schemeClr val="tx1"/>
                </a:solidFill>
              </a:rPr>
              <a:t>Қазір «алдымен, әуелі» деген сөздердің орнын  «бірінші кезекте» деген тіркес біржола жаулап </a:t>
            </a:r>
            <a:r>
              <a:rPr lang="kk-KZ" b="1" dirty="0" smtClean="0">
                <a:solidFill>
                  <a:schemeClr val="tx1"/>
                </a:solidFill>
              </a:rPr>
              <a:t>алды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k-KZ" sz="2800" dirty="0" smtClean="0">
                <a:solidFill>
                  <a:schemeClr val="tx1"/>
                </a:solidFill>
              </a:rPr>
              <a:t>Бұл </a:t>
            </a:r>
            <a:r>
              <a:rPr lang="kk-KZ" sz="2800" dirty="0">
                <a:solidFill>
                  <a:schemeClr val="tx1"/>
                </a:solidFill>
              </a:rPr>
              <a:t>да орыстың «в первую очередь» дегенінің аудармасы. Мысалы, «</a:t>
            </a:r>
            <a:r>
              <a:rPr lang="kk-KZ" sz="2800" b="1" dirty="0">
                <a:solidFill>
                  <a:schemeClr val="tx1"/>
                </a:solidFill>
              </a:rPr>
              <a:t>Негізінен бұл компаниялар, ең бірінші кезекте жергілікті тұрғындарды жұмысқа қабылдау керектігі жөнінде аудан әкімімен келіскен</a:t>
            </a:r>
            <a:r>
              <a:rPr lang="kk-KZ" sz="2800" dirty="0">
                <a:solidFill>
                  <a:schemeClr val="tx1"/>
                </a:solidFill>
              </a:rPr>
              <a:t>». Біріншіден, бұл сөйлемде сөздердің орны ауысқан. «</a:t>
            </a:r>
            <a:r>
              <a:rPr lang="kk-KZ" sz="2800" b="1" dirty="0">
                <a:solidFill>
                  <a:schemeClr val="tx1"/>
                </a:solidFill>
              </a:rPr>
              <a:t>Негізінен</a:t>
            </a:r>
            <a:r>
              <a:rPr lang="kk-KZ" sz="2800" dirty="0">
                <a:solidFill>
                  <a:schemeClr val="tx1"/>
                </a:solidFill>
              </a:rPr>
              <a:t>», «</a:t>
            </a:r>
            <a:r>
              <a:rPr lang="kk-KZ" sz="2800" b="1" dirty="0">
                <a:solidFill>
                  <a:schemeClr val="tx1"/>
                </a:solidFill>
              </a:rPr>
              <a:t>керектігі</a:t>
            </a:r>
            <a:r>
              <a:rPr lang="kk-KZ" sz="2800" dirty="0">
                <a:solidFill>
                  <a:schemeClr val="tx1"/>
                </a:solidFill>
              </a:rPr>
              <a:t>»  деген сөздер артық.  Дұрысы: </a:t>
            </a:r>
            <a:r>
              <a:rPr lang="kk-KZ" sz="2800" b="1" u="sng" dirty="0">
                <a:solidFill>
                  <a:schemeClr val="tx1"/>
                </a:solidFill>
              </a:rPr>
              <a:t>Бұл компаниялар жұмысқа ең алдымен жергілікті тұрғындарды қабылдау жөнінде аудан әкімімен келіскен».</a:t>
            </a:r>
            <a:endParaRPr lang="ru-RU" sz="28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34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567" y="1169158"/>
            <a:ext cx="8596668" cy="1320800"/>
          </a:xfrm>
        </p:spPr>
        <p:txBody>
          <a:bodyPr/>
          <a:lstStyle/>
          <a:p>
            <a:r>
              <a:rPr lang="kk-KZ" b="1" dirty="0">
                <a:solidFill>
                  <a:schemeClr val="tx1"/>
                </a:solidFill>
              </a:rPr>
              <a:t>«Жіберіп алмаңыз</a:t>
            </a:r>
            <a:r>
              <a:rPr lang="kk-KZ" b="1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b="1" dirty="0" smtClean="0">
                <a:solidFill>
                  <a:schemeClr val="tx1"/>
                </a:solidFill>
              </a:rPr>
              <a:t>Қазақ </a:t>
            </a:r>
            <a:r>
              <a:rPr lang="kk-KZ" sz="2800" b="1" dirty="0">
                <a:solidFill>
                  <a:schemeClr val="tx1"/>
                </a:solidFill>
              </a:rPr>
              <a:t>тілінің түсіндірме сөздігінде «жіберу» сөзіне мынандай анықтама берілген: «Жіберу – біреуді бір жаққа жұмсау, аттандыру. «Жіберіп қалды» - қолындағыны лақтырды, ұрды». Ұлы сөзде ұяттық жоқ, «жіберіп қойды» деген де тіркес бар. </a:t>
            </a:r>
            <a:r>
              <a:rPr lang="kk-KZ" sz="2800" b="1" dirty="0" smtClean="0">
                <a:solidFill>
                  <a:schemeClr val="tx1"/>
                </a:solidFill>
              </a:rPr>
              <a:t> </a:t>
            </a:r>
            <a:r>
              <a:rPr lang="kk-KZ" sz="2800" b="1" dirty="0">
                <a:solidFill>
                  <a:schemeClr val="tx1"/>
                </a:solidFill>
              </a:rPr>
              <a:t>Сондықтан «жіберіп алмаңыз» дегенді тоқтатайық. Тым құрыса, «</a:t>
            </a:r>
            <a:r>
              <a:rPr lang="kk-KZ" sz="2800" b="1" u="sng" dirty="0">
                <a:solidFill>
                  <a:schemeClr val="tx1"/>
                </a:solidFill>
              </a:rPr>
              <a:t>қапы қалмаңыз</a:t>
            </a:r>
            <a:r>
              <a:rPr lang="kk-KZ" sz="2800" b="1" dirty="0">
                <a:solidFill>
                  <a:schemeClr val="tx1"/>
                </a:solidFill>
              </a:rPr>
              <a:t>» дейік те. </a:t>
            </a:r>
            <a:endParaRPr lang="ru-RU" sz="2800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002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800" dirty="0">
                <a:solidFill>
                  <a:schemeClr val="tx1"/>
                </a:solidFill>
              </a:rPr>
              <a:t>«Таңдау» деген сөз де орысша қолданылып жүр. «</a:t>
            </a:r>
            <a:r>
              <a:rPr lang="kk-KZ" sz="2800" u="sng" dirty="0">
                <a:solidFill>
                  <a:schemeClr val="tx1"/>
                </a:solidFill>
              </a:rPr>
              <a:t>Мені таңдады</a:t>
            </a:r>
            <a:r>
              <a:rPr lang="kk-KZ" sz="2800" dirty="0">
                <a:solidFill>
                  <a:schemeClr val="tx1"/>
                </a:solidFill>
              </a:rPr>
              <a:t>» дегенді «</a:t>
            </a:r>
            <a:r>
              <a:rPr lang="kk-KZ" sz="2800" b="1" dirty="0">
                <a:solidFill>
                  <a:schemeClr val="tx1"/>
                </a:solidFill>
              </a:rPr>
              <a:t>таңдау маған түсті</a:t>
            </a:r>
            <a:r>
              <a:rPr lang="kk-KZ" sz="2800" dirty="0">
                <a:solidFill>
                  <a:schemeClr val="tx1"/>
                </a:solidFill>
              </a:rPr>
              <a:t>»  деп айтамыз.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0857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chemeClr val="tx1"/>
                </a:solidFill>
              </a:rPr>
              <a:t>«</a:t>
            </a:r>
            <a:r>
              <a:rPr lang="kk-KZ" b="1" dirty="0">
                <a:solidFill>
                  <a:schemeClr val="tx1"/>
                </a:solidFill>
              </a:rPr>
              <a:t>Иеленді</a:t>
            </a:r>
            <a:r>
              <a:rPr lang="kk-KZ" dirty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800" dirty="0"/>
              <a:t>«</a:t>
            </a:r>
            <a:r>
              <a:rPr lang="kk-KZ" sz="2800" b="1" dirty="0"/>
              <a:t>Иеленді</a:t>
            </a:r>
            <a:r>
              <a:rPr lang="kk-KZ" sz="2800" dirty="0"/>
              <a:t>» </a:t>
            </a:r>
            <a:r>
              <a:rPr lang="kk-KZ" sz="2800" dirty="0" smtClean="0"/>
              <a:t>деген </a:t>
            </a:r>
            <a:r>
              <a:rPr lang="kk-KZ" sz="2800" dirty="0"/>
              <a:t>сөз бір нәрсені  өздігінен ие болып, меншіктеп алды деген мағына береді. Біз болсақ, «</a:t>
            </a:r>
            <a:r>
              <a:rPr lang="kk-KZ" sz="2800" b="1" dirty="0"/>
              <a:t>бірінші орынды иеленді</a:t>
            </a:r>
            <a:r>
              <a:rPr lang="kk-KZ" sz="2800" dirty="0"/>
              <a:t>» дейміз. «</a:t>
            </a:r>
            <a:r>
              <a:rPr lang="kk-KZ" sz="2800" u="sng" dirty="0"/>
              <a:t>Бірінші орынға ие болды</a:t>
            </a:r>
            <a:r>
              <a:rPr lang="kk-KZ" sz="2800" dirty="0"/>
              <a:t>» деу керек.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018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«</a:t>
            </a:r>
            <a:r>
              <a:rPr lang="kk-KZ" u="sng" dirty="0">
                <a:solidFill>
                  <a:schemeClr val="tx1"/>
                </a:solidFill>
              </a:rPr>
              <a:t>М</a:t>
            </a:r>
            <a:r>
              <a:rPr lang="kk-KZ" u="sng" dirty="0" smtClean="0">
                <a:solidFill>
                  <a:schemeClr val="tx1"/>
                </a:solidFill>
              </a:rPr>
              <a:t>ұғалім</a:t>
            </a:r>
            <a:r>
              <a:rPr lang="kk-KZ" dirty="0" smtClean="0">
                <a:solidFill>
                  <a:schemeClr val="tx1"/>
                </a:solidFill>
              </a:rPr>
              <a:t>»; </a:t>
            </a:r>
            <a:r>
              <a:rPr lang="kk-KZ" dirty="0"/>
              <a:t>«</a:t>
            </a:r>
            <a:r>
              <a:rPr lang="kk-KZ" b="1" dirty="0">
                <a:solidFill>
                  <a:schemeClr val="tx1"/>
                </a:solidFill>
              </a:rPr>
              <a:t>Болып табылады, болып саналады</a:t>
            </a:r>
            <a:r>
              <a:rPr lang="kk-KZ" dirty="0">
                <a:solidFill>
                  <a:schemeClr val="tx1"/>
                </a:solidFill>
              </a:rPr>
              <a:t>».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800" dirty="0"/>
              <a:t>Қазір «</a:t>
            </a:r>
            <a:r>
              <a:rPr lang="kk-KZ" sz="2800" u="sng" dirty="0"/>
              <a:t>мұғалім</a:t>
            </a:r>
            <a:r>
              <a:rPr lang="kk-KZ" sz="2800" dirty="0"/>
              <a:t>» деген сөз қолданыстан шығып барады. Өйткені, оқытатын адамдардың  бәрін «ұстаз» дейтін болдық.</a:t>
            </a:r>
            <a:endParaRPr lang="ru-RU" sz="2800" dirty="0"/>
          </a:p>
          <a:p>
            <a:r>
              <a:rPr lang="kk-KZ" sz="2800" dirty="0"/>
              <a:t>«</a:t>
            </a:r>
            <a:r>
              <a:rPr lang="kk-KZ" sz="2800" b="1" dirty="0"/>
              <a:t>Болып табылады, болып саналады</a:t>
            </a:r>
            <a:r>
              <a:rPr lang="kk-KZ" sz="2800" dirty="0"/>
              <a:t>».  Екі сөйлем жазсақ, бірін осылай аяқтауды бұлжымас  дәстүрге айналдырып алдық.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875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>
                <a:solidFill>
                  <a:schemeClr val="tx1"/>
                </a:solidFill>
              </a:rPr>
              <a:t>«</a:t>
            </a:r>
            <a:r>
              <a:rPr lang="kk-KZ" b="1" dirty="0">
                <a:solidFill>
                  <a:schemeClr val="tx1"/>
                </a:solidFill>
              </a:rPr>
              <a:t>Барғансыз ба?»,</a:t>
            </a:r>
            <a:r>
              <a:rPr lang="kk-KZ" dirty="0">
                <a:solidFill>
                  <a:schemeClr val="tx1"/>
                </a:solidFill>
              </a:rPr>
              <a:t> «</a:t>
            </a:r>
            <a:r>
              <a:rPr lang="kk-KZ" b="1" dirty="0">
                <a:solidFill>
                  <a:schemeClr val="tx1"/>
                </a:solidFill>
              </a:rPr>
              <a:t>барғансыздар ма?».</a:t>
            </a:r>
            <a:r>
              <a:rPr lang="kk-KZ" dirty="0">
                <a:solidFill>
                  <a:schemeClr val="tx1"/>
                </a:solidFill>
              </a:rPr>
              <a:t>  «</a:t>
            </a:r>
            <a:r>
              <a:rPr lang="kk-KZ" b="1" dirty="0">
                <a:solidFill>
                  <a:schemeClr val="tx1"/>
                </a:solidFill>
              </a:rPr>
              <a:t>Сіз Францияға барғансыз ба?</a:t>
            </a:r>
            <a:r>
              <a:rPr lang="kk-KZ" dirty="0">
                <a:solidFill>
                  <a:schemeClr val="tx1"/>
                </a:solidFill>
              </a:rPr>
              <a:t>».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800" dirty="0"/>
              <a:t>«</a:t>
            </a:r>
            <a:r>
              <a:rPr lang="kk-KZ" sz="2800" b="1" dirty="0"/>
              <a:t>Барғансыз ба?»,</a:t>
            </a:r>
            <a:r>
              <a:rPr lang="kk-KZ" sz="2800" dirty="0"/>
              <a:t> «</a:t>
            </a:r>
            <a:r>
              <a:rPr lang="kk-KZ" sz="2800" b="1" dirty="0"/>
              <a:t>барғансыздар ма?».</a:t>
            </a:r>
            <a:r>
              <a:rPr lang="kk-KZ" sz="2800" dirty="0"/>
              <a:t>  «</a:t>
            </a:r>
            <a:r>
              <a:rPr lang="kk-KZ" sz="2800" b="1" dirty="0"/>
              <a:t>Сіз Францияға барғансыз ба?</a:t>
            </a:r>
            <a:r>
              <a:rPr lang="kk-KZ" sz="2800" dirty="0"/>
              <a:t>». Журналистер тілдерін бұрап, осындай сұрақ қояды. Дұрыс емес екені  айтылуының қиындығынан-ақ білініп тұр ғой. Дұрысы: «</a:t>
            </a:r>
            <a:r>
              <a:rPr lang="kk-KZ" sz="2800" u="sng" dirty="0"/>
              <a:t>Сіз Францияға барып па едіңіз?» немесе «Францияда болып па едіңіз?», «Францияда болдыңыз ба?»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642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chemeClr val="tx1"/>
                </a:solidFill>
              </a:rPr>
              <a:t>«</a:t>
            </a:r>
            <a:r>
              <a:rPr lang="kk-KZ" b="1" dirty="0">
                <a:solidFill>
                  <a:schemeClr val="tx1"/>
                </a:solidFill>
              </a:rPr>
              <a:t>Бешбармақ</a:t>
            </a:r>
            <a:r>
              <a:rPr lang="kk-KZ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dirty="0"/>
              <a:t>«</a:t>
            </a:r>
            <a:r>
              <a:rPr lang="kk-KZ" sz="2800" b="1" dirty="0"/>
              <a:t>Бешбармақ</a:t>
            </a:r>
            <a:r>
              <a:rPr lang="kk-KZ" sz="2800" dirty="0"/>
              <a:t>». Қазақта мұндай сөз жоқ. «</a:t>
            </a:r>
            <a:r>
              <a:rPr lang="kk-KZ" sz="2800" u="sng" dirty="0"/>
              <a:t>Қазақша ет</a:t>
            </a:r>
            <a:r>
              <a:rPr lang="kk-KZ" sz="2800" dirty="0"/>
              <a:t>» деу керек. «Бешбармақ» -  шетелдіктердің мазақтап айтқан сөзі.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35836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solidFill>
                  <a:schemeClr val="tx1"/>
                </a:solidFill>
              </a:rPr>
              <a:t>«Соның нәтижесінде»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800" dirty="0"/>
              <a:t>«Индустрияландыру картасы аясында биылғы алты айдың өзінде жалпы құны 175 млрд теңге болатын 30 жоба қолға алынған. </a:t>
            </a:r>
            <a:r>
              <a:rPr lang="kk-KZ" sz="2800" b="1" dirty="0"/>
              <a:t>Нәтижесінде</a:t>
            </a:r>
            <a:r>
              <a:rPr lang="kk-KZ" sz="2800" dirty="0"/>
              <a:t> 4 мың жаңа жұмыс орны ашылды». Қазір осындай басы шолақ сөйлемдер көбейіп кетті. «Соның нәтижесінде» деуге ерініп, сөйлемді </a:t>
            </a:r>
            <a:r>
              <a:rPr lang="kk-KZ" sz="2800" b="1" dirty="0"/>
              <a:t>«нәтижесінде» </a:t>
            </a:r>
            <a:r>
              <a:rPr lang="kk-KZ" sz="2800" dirty="0"/>
              <a:t>деген жарты сөзбен	бастаймыз.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79167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16281"/>
            <a:ext cx="8596668" cy="5325082"/>
          </a:xfrm>
        </p:spPr>
        <p:txBody>
          <a:bodyPr>
            <a:noAutofit/>
          </a:bodyPr>
          <a:lstStyle/>
          <a:p>
            <a:r>
              <a:rPr lang="kk-KZ" sz="2400" b="1" dirty="0"/>
              <a:t>Жұмыс, жұмыс істеу, еңбек ету</a:t>
            </a:r>
            <a:r>
              <a:rPr lang="kk-KZ" sz="2400" dirty="0"/>
              <a:t> деген  зат есімдер мен етістіктердің орнына  еліміздің оңтүстік өңірлерінде ғана айтылатын (ОҚО, Жамбыл облыстары) «</a:t>
            </a:r>
            <a:r>
              <a:rPr lang="kk-KZ" sz="2400" b="1" dirty="0"/>
              <a:t>тірлік</a:t>
            </a:r>
            <a:r>
              <a:rPr lang="kk-KZ" sz="2400" dirty="0"/>
              <a:t>» деген зат есім мен «</a:t>
            </a:r>
            <a:r>
              <a:rPr lang="kk-KZ" sz="2400" b="1" dirty="0"/>
              <a:t>тірлік істеу</a:t>
            </a:r>
            <a:r>
              <a:rPr lang="kk-KZ" sz="2400" dirty="0"/>
              <a:t>»  етістігін  қолданатын журналистер де аз емес.  Ұлттық арнаның журналистері жергілікті жердің шеңберінде қалмай, әдеби нормаға сай сөйлеуі керек. Мысалы, «</a:t>
            </a:r>
            <a:r>
              <a:rPr lang="kk-KZ" sz="2400" b="1" dirty="0"/>
              <a:t>Ал гүл өсіру  жүйелі һәм </a:t>
            </a:r>
            <a:r>
              <a:rPr lang="kk-KZ" sz="2400" b="1" u="sng" dirty="0"/>
              <a:t>тындырымды тірлікті</a:t>
            </a:r>
            <a:r>
              <a:rPr lang="kk-KZ" sz="2400" b="1" dirty="0"/>
              <a:t> талап етеді». </a:t>
            </a:r>
            <a:endParaRPr lang="ru-RU" sz="2400" dirty="0"/>
          </a:p>
          <a:p>
            <a:r>
              <a:rPr lang="kk-KZ" sz="2400" dirty="0"/>
              <a:t>       «</a:t>
            </a:r>
            <a:r>
              <a:rPr lang="kk-KZ" sz="2400" b="1" dirty="0"/>
              <a:t>Мысалы, кейбір осы </a:t>
            </a:r>
            <a:r>
              <a:rPr lang="kk-KZ" sz="2400" b="1" u="sng" dirty="0"/>
              <a:t>нағыз мықты, үлкеееен тірліктер бітіріп жүрген нәзік жандыларды</a:t>
            </a:r>
            <a:r>
              <a:rPr lang="kk-KZ" sz="2400" b="1" dirty="0"/>
              <a:t> көрем</a:t>
            </a:r>
            <a:r>
              <a:rPr lang="kk-KZ" sz="2400" dirty="0"/>
              <a:t>». («Бірге таңдайық» бағдарламасының жүргізушісі)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912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- </a:t>
            </a:r>
            <a:r>
              <a:rPr lang="kk-KZ" b="1" dirty="0" smtClean="0">
                <a:solidFill>
                  <a:schemeClr val="tx1"/>
                </a:solidFill>
              </a:rPr>
              <a:t>Әр </a:t>
            </a:r>
            <a:r>
              <a:rPr lang="kk-KZ" b="1" dirty="0">
                <a:solidFill>
                  <a:schemeClr val="tx1"/>
                </a:solidFill>
              </a:rPr>
              <a:t>сөзді орнымен қолдану </a:t>
            </a:r>
            <a:r>
              <a:rPr lang="kk-KZ" b="1" dirty="0" smtClean="0">
                <a:solidFill>
                  <a:schemeClr val="tx1"/>
                </a:solidFill>
              </a:rPr>
              <a:t>керек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93521"/>
            <a:ext cx="8596668" cy="4547842"/>
          </a:xfrm>
        </p:spPr>
        <p:txBody>
          <a:bodyPr>
            <a:normAutofit/>
          </a:bodyPr>
          <a:lstStyle/>
          <a:p>
            <a:r>
              <a:rPr lang="kk-KZ" sz="2800" dirty="0" smtClean="0">
                <a:solidFill>
                  <a:schemeClr val="tx1"/>
                </a:solidFill>
              </a:rPr>
              <a:t>Мысалы</a:t>
            </a:r>
            <a:r>
              <a:rPr lang="kk-KZ" sz="2800" dirty="0">
                <a:solidFill>
                  <a:schemeClr val="tx1"/>
                </a:solidFill>
              </a:rPr>
              <a:t>, (</a:t>
            </a:r>
            <a:r>
              <a:rPr lang="kk-KZ" sz="2800" i="1" dirty="0">
                <a:solidFill>
                  <a:schemeClr val="tx1"/>
                </a:solidFill>
              </a:rPr>
              <a:t>«Қазақстан» телеарнасының жаңалықтарынан</a:t>
            </a:r>
            <a:r>
              <a:rPr lang="kk-KZ" sz="2800" dirty="0">
                <a:solidFill>
                  <a:schemeClr val="tx1"/>
                </a:solidFill>
              </a:rPr>
              <a:t>) «</a:t>
            </a:r>
            <a:r>
              <a:rPr lang="kk-KZ" sz="2800" b="1" dirty="0">
                <a:solidFill>
                  <a:schemeClr val="tx1"/>
                </a:solidFill>
              </a:rPr>
              <a:t>Қостанайда пара алған кеден бекетінің (?) басшысы ұсталды</a:t>
            </a:r>
            <a:r>
              <a:rPr lang="kk-KZ" sz="2800" dirty="0">
                <a:solidFill>
                  <a:schemeClr val="tx1"/>
                </a:solidFill>
              </a:rPr>
              <a:t>». Пара алған кеден бекеті ме, басшы ма? Дұрысында «</a:t>
            </a:r>
            <a:r>
              <a:rPr lang="kk-KZ" sz="2800" u="sng" dirty="0">
                <a:solidFill>
                  <a:schemeClr val="tx1"/>
                </a:solidFill>
              </a:rPr>
              <a:t>Қостанайда кеден бекетінің пара алған басшысы ұсталды</a:t>
            </a:r>
            <a:r>
              <a:rPr lang="kk-KZ" sz="2800" dirty="0">
                <a:solidFill>
                  <a:schemeClr val="tx1"/>
                </a:solidFill>
              </a:rPr>
              <a:t>» болуы керек қой. «</a:t>
            </a:r>
            <a:r>
              <a:rPr lang="kk-KZ" sz="2800" b="1" dirty="0">
                <a:solidFill>
                  <a:schemeClr val="tx1"/>
                </a:solidFill>
              </a:rPr>
              <a:t>14 желтоқсанға арналған ауа райы болжамы</a:t>
            </a:r>
            <a:r>
              <a:rPr lang="kk-KZ" sz="2800" dirty="0">
                <a:solidFill>
                  <a:schemeClr val="tx1"/>
                </a:solidFill>
              </a:rPr>
              <a:t>». Ауа райы болжамы қалай арналады? «</a:t>
            </a:r>
            <a:r>
              <a:rPr lang="kk-KZ" sz="2800" u="sng" dirty="0">
                <a:solidFill>
                  <a:schemeClr val="tx1"/>
                </a:solidFill>
              </a:rPr>
              <a:t>14 желтоқсандағы ауа райына болжам</a:t>
            </a:r>
            <a:r>
              <a:rPr lang="kk-KZ" sz="2800" dirty="0">
                <a:solidFill>
                  <a:schemeClr val="tx1"/>
                </a:solidFill>
              </a:rPr>
              <a:t>» деген дұрыс. 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5253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r>
              <a:rPr lang="kk-KZ" sz="2800" dirty="0">
                <a:solidFill>
                  <a:schemeClr val="tx1"/>
                </a:solidFill>
              </a:rPr>
              <a:t>«</a:t>
            </a:r>
            <a:r>
              <a:rPr lang="kk-KZ" sz="2800" b="1" dirty="0">
                <a:solidFill>
                  <a:schemeClr val="tx1"/>
                </a:solidFill>
              </a:rPr>
              <a:t>Астана, Алматы, Қарағанды және Шымкент қалаларындағы «Жас ұлан» республикалық әскери мектептерінің тәрбиеленушілері мерекелік датаны білдіретін (?) «25» деген санға сап түзеп (?), өзгеше акция өткізді</a:t>
            </a:r>
            <a:r>
              <a:rPr lang="kk-KZ" sz="2800" dirty="0">
                <a:solidFill>
                  <a:schemeClr val="tx1"/>
                </a:solidFill>
              </a:rPr>
              <a:t>». Дұрысы: «...</a:t>
            </a:r>
            <a:r>
              <a:rPr lang="kk-KZ" sz="2800" u="sng" dirty="0">
                <a:solidFill>
                  <a:schemeClr val="tx1"/>
                </a:solidFill>
              </a:rPr>
              <a:t>Тәуелсіздік мерекесі құрметіне «25» санын бейнелеп, сап түзеп</a:t>
            </a:r>
            <a:r>
              <a:rPr lang="kk-KZ" sz="2800" dirty="0">
                <a:solidFill>
                  <a:schemeClr val="tx1"/>
                </a:solidFill>
              </a:rPr>
              <a:t>...».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73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33401"/>
            <a:ext cx="8596668" cy="5507962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chemeClr val="tx1"/>
                </a:solidFill>
              </a:rPr>
              <a:t>«Бірнеше мыңдаған адам өздерінің (?)  парақшаларында Қазақстан Республикасының Мемлекеттік Туы аясындағы фотосуреттерді орналастырды. Дұрысы: «</a:t>
            </a:r>
            <a:r>
              <a:rPr lang="kk-KZ" sz="2800" u="sng" dirty="0">
                <a:solidFill>
                  <a:schemeClr val="tx1"/>
                </a:solidFill>
              </a:rPr>
              <a:t>Мыңдаған адам парақшаларына Қазақстан Республикасының мемлекеттік туы аясында түскен фотосуреттерін  салып  қойды»</a:t>
            </a:r>
            <a:r>
              <a:rPr lang="kk-KZ" sz="2800" dirty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53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5401282"/>
          </a:xfrm>
        </p:spPr>
        <p:txBody>
          <a:bodyPr/>
          <a:lstStyle/>
          <a:p>
            <a:pPr lvl="0"/>
            <a:r>
              <a:rPr lang="kk-KZ" sz="2800" b="1" dirty="0" smtClean="0"/>
              <a:t>«</a:t>
            </a:r>
            <a:r>
              <a:rPr lang="kk-KZ" sz="2800" b="1" dirty="0"/>
              <a:t>Қазақстандықтар да өз еліне деген сүйіспеншіліктерін білдіре отырып, желіде шағын мәтіндері мен роликтерін орналастыруда». </a:t>
            </a:r>
            <a:r>
              <a:rPr lang="kk-KZ" sz="2800" dirty="0"/>
              <a:t>Дұрысы: </a:t>
            </a:r>
            <a:r>
              <a:rPr lang="kk-KZ" sz="2800" b="1" dirty="0">
                <a:solidFill>
                  <a:schemeClr val="tx1"/>
                </a:solidFill>
              </a:rPr>
              <a:t>«</a:t>
            </a:r>
            <a:r>
              <a:rPr lang="kk-KZ" sz="2800" u="sng" dirty="0">
                <a:solidFill>
                  <a:schemeClr val="tx1"/>
                </a:solidFill>
              </a:rPr>
              <a:t>Еліне деген сүйіспеншілігін білдіргісі келген қазақстандықтар да желілерде жылы лебіз білдіріп,  роликтерін жариялап жатыр</a:t>
            </a:r>
            <a:r>
              <a:rPr lang="kk-KZ" sz="2800" b="1" dirty="0">
                <a:solidFill>
                  <a:schemeClr val="tx1"/>
                </a:solidFill>
              </a:rPr>
              <a:t>».</a:t>
            </a:r>
            <a:endParaRPr lang="ru-RU" sz="2800" dirty="0">
              <a:solidFill>
                <a:schemeClr val="tx1"/>
              </a:solidFill>
            </a:endParaRPr>
          </a:p>
          <a:p>
            <a:r>
              <a:rPr lang="kk-KZ" sz="2800" b="1" dirty="0"/>
              <a:t> 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73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>
                <a:solidFill>
                  <a:schemeClr val="tx1"/>
                </a:solidFill>
              </a:rPr>
              <a:t>«Ұлықтау» сөзі </a:t>
            </a:r>
            <a:r>
              <a:rPr lang="kk-KZ" dirty="0" smtClean="0">
                <a:solidFill>
                  <a:schemeClr val="tx1"/>
                </a:solidFill>
              </a:rPr>
              <a:t>туралы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88721"/>
            <a:ext cx="8596668" cy="4852642"/>
          </a:xfrm>
        </p:spPr>
        <p:txBody>
          <a:bodyPr>
            <a:normAutofit lnSpcReduction="10000"/>
          </a:bodyPr>
          <a:lstStyle/>
          <a:p>
            <a:r>
              <a:rPr lang="kk-KZ" sz="2800" dirty="0">
                <a:solidFill>
                  <a:schemeClr val="tx1"/>
                </a:solidFill>
              </a:rPr>
              <a:t>Біз Президенттің  қызметке кірісуіне байланысты салтанатты рәсім – иннаугурацияны «ұлықтау» деп жүрміз. </a:t>
            </a:r>
            <a:r>
              <a:rPr lang="kk-KZ" sz="2800" b="1" dirty="0">
                <a:solidFill>
                  <a:schemeClr val="tx1"/>
                </a:solidFill>
              </a:rPr>
              <a:t>«Ұлықтау»  «ардақ тұту»,  «құрмет көрсету», «қадір тұту</a:t>
            </a:r>
            <a:r>
              <a:rPr lang="kk-KZ" sz="2800" dirty="0">
                <a:solidFill>
                  <a:schemeClr val="tx1"/>
                </a:solidFill>
              </a:rPr>
              <a:t>» деген мағына білдіреді. Алайда бұл сөз қазір  </a:t>
            </a:r>
            <a:r>
              <a:rPr lang="kk-KZ" sz="2800" b="1" dirty="0">
                <a:solidFill>
                  <a:schemeClr val="tx1"/>
                </a:solidFill>
              </a:rPr>
              <a:t>«еске алу», «дәріптеу», «құттықтау» </a:t>
            </a:r>
            <a:r>
              <a:rPr lang="kk-KZ" sz="2800" dirty="0">
                <a:solidFill>
                  <a:schemeClr val="tx1"/>
                </a:solidFill>
              </a:rPr>
              <a:t>  деген мағынада да қолданылады.  Бұл дұрыс емес. Мысалы </a:t>
            </a:r>
            <a:r>
              <a:rPr lang="kk-KZ" sz="2800" b="1" dirty="0">
                <a:solidFill>
                  <a:schemeClr val="tx1"/>
                </a:solidFill>
              </a:rPr>
              <a:t>«ұлттық нақышты ұлықтау», «ұлттық спортты ұлықтау», «ұлы мереке ұлықталды», «ұлттық валюта ұлықталды» </a:t>
            </a:r>
            <a:r>
              <a:rPr lang="kk-KZ" sz="2800" dirty="0">
                <a:solidFill>
                  <a:schemeClr val="tx1"/>
                </a:solidFill>
              </a:rPr>
              <a:t>деген  тіркестер дұрыс емес. Бұл сөздің  тек адамға қатысты айтылғаны дұрыс. 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27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24841"/>
            <a:ext cx="8596668" cy="5416522"/>
          </a:xfrm>
        </p:spPr>
        <p:txBody>
          <a:bodyPr/>
          <a:lstStyle/>
          <a:p>
            <a:r>
              <a:rPr lang="kk-KZ" sz="2800" dirty="0">
                <a:solidFill>
                  <a:schemeClr val="tx1"/>
                </a:solidFill>
              </a:rPr>
              <a:t>Орыс тілінен ауысқан тағы бір жайсыздық - бастауышы да, баяндауышы да атау тұлғалы зат есімнен тұратын сөйлемдерге «ол» деген сөзді қыстыру. Мысалы, «</a:t>
            </a:r>
            <a:r>
              <a:rPr lang="kk-KZ" sz="2800" b="1" dirty="0">
                <a:solidFill>
                  <a:schemeClr val="tx1"/>
                </a:solidFill>
              </a:rPr>
              <a:t>Тәуелсіздік, ол – бақыт</a:t>
            </a:r>
            <a:r>
              <a:rPr lang="kk-KZ" sz="2800" dirty="0">
                <a:solidFill>
                  <a:schemeClr val="tx1"/>
                </a:solidFill>
              </a:rPr>
              <a:t>». «Независимость, это...» деген сияқты.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090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55321"/>
            <a:ext cx="8596668" cy="5386042"/>
          </a:xfrm>
        </p:spPr>
        <p:txBody>
          <a:bodyPr>
            <a:normAutofit/>
          </a:bodyPr>
          <a:lstStyle/>
          <a:p>
            <a:r>
              <a:rPr lang="kk-KZ" sz="2800" b="1" dirty="0">
                <a:solidFill>
                  <a:schemeClr val="tx1"/>
                </a:solidFill>
              </a:rPr>
              <a:t>Ана тіліміздегі «нәпақа», «пұшпақ» сияқты ежелден келе жатқан сөздерді, кейбір теңеулерді орынсыз қолдану</a:t>
            </a:r>
            <a:r>
              <a:rPr lang="kk-KZ" sz="2800" dirty="0">
                <a:solidFill>
                  <a:schemeClr val="tx1"/>
                </a:solidFill>
              </a:rPr>
              <a:t>. Мысалы біреудің қайда жұмыс істейтіні туралы ақпарат бергенде:  «</a:t>
            </a:r>
            <a:r>
              <a:rPr lang="kk-KZ" sz="2800" b="1" dirty="0">
                <a:solidFill>
                  <a:schemeClr val="tx1"/>
                </a:solidFill>
              </a:rPr>
              <a:t>Ол базарда арба сүйреп,  нәпақасын тауып жеп жүр»</a:t>
            </a:r>
            <a:r>
              <a:rPr lang="kk-KZ" sz="2800" dirty="0">
                <a:solidFill>
                  <a:schemeClr val="tx1"/>
                </a:solidFill>
              </a:rPr>
              <a:t> дейміз. Бұл көркем шығарма емес қой... </a:t>
            </a:r>
            <a:endParaRPr lang="kk-KZ" sz="2800" dirty="0" smtClean="0">
              <a:solidFill>
                <a:schemeClr val="tx1"/>
              </a:solidFill>
            </a:endParaRPr>
          </a:p>
          <a:p>
            <a:r>
              <a:rPr lang="kk-KZ" sz="2800" dirty="0">
                <a:solidFill>
                  <a:schemeClr val="tx1"/>
                </a:solidFill>
              </a:rPr>
              <a:t>«Нәпақа» - араб тілінен енген сөз (азық-түлік). «</a:t>
            </a:r>
            <a:r>
              <a:rPr lang="kk-KZ" sz="2800" u="sng" dirty="0">
                <a:solidFill>
                  <a:schemeClr val="tx1"/>
                </a:solidFill>
              </a:rPr>
              <a:t>Базарда жүк тасушы болып жұмыс істеп жүр</a:t>
            </a:r>
            <a:r>
              <a:rPr lang="kk-KZ" sz="2800" dirty="0">
                <a:solidFill>
                  <a:schemeClr val="tx1"/>
                </a:solidFill>
              </a:rPr>
              <a:t>» деуге болмай ма?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8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01041"/>
            <a:ext cx="8596668" cy="5340322"/>
          </a:xfrm>
        </p:spPr>
        <p:txBody>
          <a:bodyPr/>
          <a:lstStyle/>
          <a:p>
            <a:r>
              <a:rPr lang="kk-KZ" sz="2800" dirty="0">
                <a:solidFill>
                  <a:schemeClr val="tx1"/>
                </a:solidFill>
              </a:rPr>
              <a:t>Тағы бір мысалы: «</a:t>
            </a:r>
            <a:r>
              <a:rPr lang="kk-KZ" sz="2800" b="1" dirty="0">
                <a:solidFill>
                  <a:schemeClr val="tx1"/>
                </a:solidFill>
              </a:rPr>
              <a:t>Жас әнші жанына жақын саланың пұшпағын илеп, Алматы маңынан бизнес ашқысы келеді</a:t>
            </a:r>
            <a:r>
              <a:rPr lang="kk-KZ" sz="2800" dirty="0">
                <a:solidFill>
                  <a:schemeClr val="tx1"/>
                </a:solidFill>
              </a:rPr>
              <a:t>».  «</a:t>
            </a:r>
            <a:r>
              <a:rPr lang="kk-KZ" sz="2800" u="sng" dirty="0">
                <a:solidFill>
                  <a:schemeClr val="tx1"/>
                </a:solidFill>
              </a:rPr>
              <a:t>Илегендері бір терінің пұшпағы</a:t>
            </a:r>
            <a:r>
              <a:rPr lang="kk-KZ" sz="2800" dirty="0">
                <a:solidFill>
                  <a:schemeClr val="tx1"/>
                </a:solidFill>
              </a:rPr>
              <a:t>» деген тұрақты тіркес бар. Бұл жерде өте орынсыз қолданылған. </a:t>
            </a:r>
            <a:r>
              <a:rPr lang="kk-KZ" sz="2800" b="1" dirty="0">
                <a:solidFill>
                  <a:schemeClr val="tx1"/>
                </a:solidFill>
              </a:rPr>
              <a:t>«</a:t>
            </a:r>
            <a:r>
              <a:rPr lang="kk-KZ" sz="2800" dirty="0">
                <a:solidFill>
                  <a:schemeClr val="tx1"/>
                </a:solidFill>
              </a:rPr>
              <a:t>Бойлары сымға тартқандай түзу». «</a:t>
            </a:r>
            <a:r>
              <a:rPr lang="kk-KZ" sz="2800" u="sng" dirty="0">
                <a:solidFill>
                  <a:schemeClr val="tx1"/>
                </a:solidFill>
              </a:rPr>
              <a:t>Сымдай тартылған</a:t>
            </a:r>
            <a:r>
              <a:rPr lang="kk-KZ" sz="2800" dirty="0">
                <a:solidFill>
                  <a:schemeClr val="tx1"/>
                </a:solidFill>
              </a:rPr>
              <a:t>» деуге болады, ал «сымға тартқандай» деген дұрыс емес. Сымға тартпайды.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19468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991</Words>
  <Application>Microsoft Office PowerPoint</Application>
  <PresentationFormat>Произвольный</PresentationFormat>
  <Paragraphs>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Грань</vt:lpstr>
      <vt:lpstr>Қазіргі журналистикадағы стилистикалық  қателіктер </vt:lpstr>
      <vt:lpstr>- Әр сөзді орнымен қолдану керек</vt:lpstr>
      <vt:lpstr>Презентация PowerPoint</vt:lpstr>
      <vt:lpstr>Презентация PowerPoint</vt:lpstr>
      <vt:lpstr>Презентация PowerPoint</vt:lpstr>
      <vt:lpstr>«Ұлықтау» сөзі туралы</vt:lpstr>
      <vt:lpstr>Презентация PowerPoint</vt:lpstr>
      <vt:lpstr>Презентация PowerPoint</vt:lpstr>
      <vt:lpstr>Презентация PowerPoint</vt:lpstr>
      <vt:lpstr>Презентация PowerPoint</vt:lpstr>
      <vt:lpstr>Қазір «алдымен, әуелі» деген сөздердің орнын  «бірінші кезекте» деген тіркес біржола жаулап алды</vt:lpstr>
      <vt:lpstr>«Жіберіп алмаңыз»</vt:lpstr>
      <vt:lpstr>Презентация PowerPoint</vt:lpstr>
      <vt:lpstr>«Иеленді»</vt:lpstr>
      <vt:lpstr>«Мұғалім»; «Болып табылады, болып саналады». </vt:lpstr>
      <vt:lpstr>«Барғансыз ба?», «барғансыздар ма?».  «Сіз Францияға барғансыз ба?».</vt:lpstr>
      <vt:lpstr>«Бешбармақ»</vt:lpstr>
      <vt:lpstr>«Соның нәтижесінде»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Қазіргі журналистикадағы стилистикалық  қателіктер</dc:title>
  <dc:creator>Галия</dc:creator>
  <cp:lastModifiedBy>Asus</cp:lastModifiedBy>
  <cp:revision>36</cp:revision>
  <dcterms:created xsi:type="dcterms:W3CDTF">2018-11-04T09:16:54Z</dcterms:created>
  <dcterms:modified xsi:type="dcterms:W3CDTF">2022-01-17T17:44:48Z</dcterms:modified>
</cp:coreProperties>
</file>